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IjX6jK0z0yd84idr/BhknkDlK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10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‹Nº›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476b61a9e_1_10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a476b61a9e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220924209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a22092420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220924209_0_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3a2209242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476b61a9e_1_1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a476b61a9e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476b61a9e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476b61a9e_1_1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a476b61a9e_1_119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476b61a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476b61a9e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a476b61a9e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76b61a9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476b61a9e_0_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a476b61a9e_0_1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476b61a9e_1_1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a476b61a9e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220924209_0_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a22092420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476b61a9e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476b61a9e_1_14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a476b61a9e_1_14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476b61a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3a476b61a9e_1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3a476b61a9e_1_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476b61a9e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476b61a9e_1_14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a476b61a9e_1_14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476b61a9e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476b61a9e_1_16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a476b61a9e_1_16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220924209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a2209242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220924209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a2209242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476b61a9e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476b61a9e_1_8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a476b61a9e_1_8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476b61a9e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476b61a9e_1_9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a476b61a9e_1_97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12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12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12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6" name="Google Shape;26;p12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7" name="Google Shape;27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14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6" name="Google Shape;36;p14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37" name="Google Shape;37;p14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8" name="Google Shape;3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14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biochile.cl/noticias/servicios/explicado/2024/03/27/cuanto-ganan-los-trabajadores-freelance-en-chile-y-latinoamerica-y-en-que-rubros-cobran-mas.shtml" TargetMode="External"/><Relationship Id="rId3" Type="http://schemas.openxmlformats.org/officeDocument/2006/relationships/hyperlink" Target="https://uchile.cl/noticias/211178/las-preocupantes-cifras-de-diabetes-en-chile" TargetMode="External"/><Relationship Id="rId7" Type="http://schemas.openxmlformats.org/officeDocument/2006/relationships/hyperlink" Target="https://scoreapps.com/blog/cuanto-cuesta-crear-app/" TargetMode="External"/><Relationship Id="rId12" Type="http://schemas.openxmlformats.org/officeDocument/2006/relationships/hyperlink" Target="https://docs.cloud.google.com/vertex-ai/generative-ai/docs/models/gemini/2-5-flash-lite?hl=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m.global/peru/es/news/utilidades-2024-que-son-como-se-calcula-el-pago-que-empresas-estan-obligadas-y-mucho-mas" TargetMode="External"/><Relationship Id="rId11" Type="http://schemas.openxmlformats.org/officeDocument/2006/relationships/hyperlink" Target="https://ai.google.dev/gemini-api/docs/pricing?hl=es-419" TargetMode="External"/><Relationship Id="rId5" Type="http://schemas.openxmlformats.org/officeDocument/2006/relationships/hyperlink" Target="https://mejoratusfinanzas.mx/finanzas-personales/diferencia-entre-costo-y-gasto" TargetMode="External"/><Relationship Id="rId10" Type="http://schemas.openxmlformats.org/officeDocument/2006/relationships/hyperlink" Target="https://ceodata.cl/descubre-el-costo-promedio-de-desarrollar-una-app-movil-en-chile-impulsa-tu-negocio-hacia-el-futuro-digital/" TargetMode="External"/><Relationship Id="rId4" Type="http://schemas.openxmlformats.org/officeDocument/2006/relationships/hyperlink" Target="https://www.atlassian.com/es/agile/scrum" TargetMode="External"/><Relationship Id="rId9" Type="http://schemas.openxmlformats.org/officeDocument/2006/relationships/hyperlink" Target="https://www.misueldo.cl/cuanto-cobrar-como-freela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2889250" y="8840111"/>
            <a:ext cx="118375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Presentación Etapa 3 Proyecto Capstone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2889250" y="9540875"/>
            <a:ext cx="913816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>
                <a:latin typeface="Arial"/>
                <a:ea typeface="Arial"/>
                <a:cs typeface="Arial"/>
                <a:sym typeface="Arial"/>
              </a:rPr>
              <a:t>Portafolio de Título Ingeniería en Informática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476b61a9e_1_10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Metodología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a476b61a9e_1_105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¿Cuál metodología elegir?</a:t>
            </a:r>
            <a:endParaRPr sz="3400"/>
          </a:p>
        </p:txBody>
      </p:sp>
      <p:pic>
        <p:nvPicPr>
          <p:cNvPr id="146" name="Google Shape;146;g3a476b61a9e_1_105" title="Preocupado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950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220924209_0_10"/>
          <p:cNvSpPr txBox="1">
            <a:spLocks noGrp="1"/>
          </p:cNvSpPr>
          <p:nvPr>
            <p:ph type="body" idx="1"/>
          </p:nvPr>
        </p:nvSpPr>
        <p:spPr>
          <a:xfrm>
            <a:off x="2800327" y="1913379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Opciones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a220924209_0_10"/>
          <p:cNvSpPr txBox="1"/>
          <p:nvPr/>
        </p:nvSpPr>
        <p:spPr>
          <a:xfrm>
            <a:off x="1212850" y="2759075"/>
            <a:ext cx="17678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g3a22092420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0" y="397250"/>
            <a:ext cx="11597075" cy="10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220924209_0_1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Tiempos asociados al proyectos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a220924209_0_15"/>
          <p:cNvSpPr txBox="1"/>
          <p:nvPr/>
        </p:nvSpPr>
        <p:spPr>
          <a:xfrm>
            <a:off x="888275" y="2827425"/>
            <a:ext cx="17678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g3a22092420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25" y="1671500"/>
            <a:ext cx="18919250" cy="8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a220924209_0_15" title="Confus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85600" y="-817599"/>
            <a:ext cx="3406325" cy="51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76b61a9e_1_113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Costos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a476b61a9e_1_113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¿Cuánto costó desarrollar el proyecto?</a:t>
            </a:r>
            <a:endParaRPr sz="3400"/>
          </a:p>
        </p:txBody>
      </p:sp>
      <p:pic>
        <p:nvPicPr>
          <p:cNvPr id="168" name="Google Shape;168;g3a476b61a9e_1_113" title="Shock.png"/>
          <p:cNvPicPr preferRelativeResize="0"/>
          <p:nvPr/>
        </p:nvPicPr>
        <p:blipFill rotWithShape="1">
          <a:blip r:embed="rId3">
            <a:alphaModFix/>
          </a:blip>
          <a:srcRect l="288" r="278"/>
          <a:stretch/>
        </p:blipFill>
        <p:spPr>
          <a:xfrm>
            <a:off x="8108950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476b61a9e_1_119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RR.HH</a:t>
            </a:r>
            <a:endParaRPr/>
          </a:p>
        </p:txBody>
      </p:sp>
      <p:pic>
        <p:nvPicPr>
          <p:cNvPr id="175" name="Google Shape;175;g3a476b61a9e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3" y="3049372"/>
            <a:ext cx="18837175" cy="52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476b61a9e_0_10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RR.FF</a:t>
            </a:r>
            <a:endParaRPr/>
          </a:p>
        </p:txBody>
      </p:sp>
      <p:pic>
        <p:nvPicPr>
          <p:cNvPr id="182" name="Google Shape;182;g3a476b61a9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50" y="2227925"/>
            <a:ext cx="18431401" cy="68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476b61a9e_0_17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Totales + utilidades</a:t>
            </a:r>
            <a:endParaRPr/>
          </a:p>
        </p:txBody>
      </p:sp>
      <p:pic>
        <p:nvPicPr>
          <p:cNvPr id="189" name="Google Shape;189;g3a476b61a9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75" y="3544283"/>
            <a:ext cx="18641749" cy="42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a476b61a9e_0_17" title="Cumpleano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9093" y="6973525"/>
            <a:ext cx="2813828" cy="42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a476b61a9e_0_17"/>
          <p:cNvPicPr preferRelativeResize="0"/>
          <p:nvPr/>
        </p:nvPicPr>
        <p:blipFill rotWithShape="1">
          <a:blip r:embed="rId5">
            <a:alphaModFix/>
          </a:blip>
          <a:srcRect b="13845"/>
          <a:stretch/>
        </p:blipFill>
        <p:spPr>
          <a:xfrm rot="10800000" flipH="1">
            <a:off x="15547050" y="7436350"/>
            <a:ext cx="4557051" cy="3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476b61a9e_1_13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Solución Desarrollada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a476b61a9e_1_135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 dirty="0"/>
              <a:t>¿Y… Cómo luce el producto final?</a:t>
            </a:r>
            <a:endParaRPr sz="3400" dirty="0"/>
          </a:p>
        </p:txBody>
      </p:sp>
      <p:pic>
        <p:nvPicPr>
          <p:cNvPr id="198" name="Google Shape;198;g3a476b61a9e_1_135" title="Feli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950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220924209_0_2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Casos de uso</a:t>
            </a:r>
            <a:endParaRPr/>
          </a:p>
        </p:txBody>
      </p:sp>
      <p:sp>
        <p:nvSpPr>
          <p:cNvPr id="204" name="Google Shape;204;g3a220924209_0_25"/>
          <p:cNvSpPr txBox="1"/>
          <p:nvPr/>
        </p:nvSpPr>
        <p:spPr>
          <a:xfrm>
            <a:off x="1212850" y="2759075"/>
            <a:ext cx="17678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g3a22092420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187" y="1712376"/>
            <a:ext cx="16317724" cy="83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476b61a9e_1_142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Arquitectura de la solución (Diagrama de Paquetes)</a:t>
            </a:r>
            <a:endParaRPr/>
          </a:p>
        </p:txBody>
      </p:sp>
      <p:pic>
        <p:nvPicPr>
          <p:cNvPr id="212" name="Google Shape;212;g3a476b61a9e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0" y="1833529"/>
            <a:ext cx="17373600" cy="80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476b61a9e_1_0"/>
          <p:cNvSpPr txBox="1">
            <a:spLocks noGrp="1"/>
          </p:cNvSpPr>
          <p:nvPr>
            <p:ph type="title"/>
          </p:nvPr>
        </p:nvSpPr>
        <p:spPr>
          <a:xfrm>
            <a:off x="2349204" y="801143"/>
            <a:ext cx="16988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Arial"/>
                <a:ea typeface="Arial"/>
                <a:cs typeface="Arial"/>
                <a:sym typeface="Arial"/>
              </a:rPr>
              <a:t>Integrantes Equipo de Trabajo​</a:t>
            </a:r>
            <a:endParaRPr/>
          </a:p>
        </p:txBody>
      </p:sp>
      <p:sp>
        <p:nvSpPr>
          <p:cNvPr id="82" name="Google Shape;82;g3a476b61a9e_1_0"/>
          <p:cNvSpPr/>
          <p:nvPr/>
        </p:nvSpPr>
        <p:spPr>
          <a:xfrm>
            <a:off x="2467072" y="712944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Gabriel Cornejo</a:t>
            </a:r>
            <a:endParaRPr/>
          </a:p>
        </p:txBody>
      </p:sp>
      <p:sp>
        <p:nvSpPr>
          <p:cNvPr id="83" name="Google Shape;83;g3a476b61a9e_1_0"/>
          <p:cNvSpPr/>
          <p:nvPr/>
        </p:nvSpPr>
        <p:spPr>
          <a:xfrm>
            <a:off x="8026461" y="9818849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Axel Lange</a:t>
            </a:r>
            <a:endParaRPr/>
          </a:p>
        </p:txBody>
      </p:sp>
      <p:sp>
        <p:nvSpPr>
          <p:cNvPr id="84" name="Google Shape;84;g3a476b61a9e_1_0"/>
          <p:cNvSpPr/>
          <p:nvPr/>
        </p:nvSpPr>
        <p:spPr>
          <a:xfrm>
            <a:off x="14009522" y="7274849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Manuel Araya</a:t>
            </a:r>
            <a:endParaRPr/>
          </a:p>
        </p:txBody>
      </p:sp>
      <p:sp>
        <p:nvSpPr>
          <p:cNvPr id="85" name="Google Shape;85;g3a476b61a9e_1_0"/>
          <p:cNvSpPr/>
          <p:nvPr/>
        </p:nvSpPr>
        <p:spPr>
          <a:xfrm>
            <a:off x="8210389" y="5380346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Lucas Sanchez</a:t>
            </a:r>
            <a:endParaRPr/>
          </a:p>
        </p:txBody>
      </p:sp>
      <p:pic>
        <p:nvPicPr>
          <p:cNvPr id="86" name="Google Shape;86;g3a476b61a9e_1_0"/>
          <p:cNvPicPr preferRelativeResize="0"/>
          <p:nvPr/>
        </p:nvPicPr>
        <p:blipFill rotWithShape="1">
          <a:blip r:embed="rId3">
            <a:alphaModFix/>
          </a:blip>
          <a:srcRect l="51252" b="52943"/>
          <a:stretch/>
        </p:blipFill>
        <p:spPr>
          <a:xfrm>
            <a:off x="7946346" y="2228581"/>
            <a:ext cx="3162000" cy="3170700"/>
          </a:xfrm>
          <a:prstGeom prst="flowChartConnec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g3a476b61a9e_1_0"/>
          <p:cNvPicPr preferRelativeResize="0"/>
          <p:nvPr/>
        </p:nvPicPr>
        <p:blipFill rotWithShape="1">
          <a:blip r:embed="rId3">
            <a:alphaModFix/>
          </a:blip>
          <a:srcRect r="49538" b="52943"/>
          <a:stretch/>
        </p:blipFill>
        <p:spPr>
          <a:xfrm>
            <a:off x="13873753" y="4123084"/>
            <a:ext cx="3273300" cy="3170700"/>
          </a:xfrm>
          <a:prstGeom prst="flowChartConnector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" name="Google Shape;88;g3a476b61a9e_1_0"/>
          <p:cNvPicPr preferRelativeResize="0"/>
          <p:nvPr/>
        </p:nvPicPr>
        <p:blipFill rotWithShape="1">
          <a:blip r:embed="rId4">
            <a:alphaModFix/>
          </a:blip>
          <a:srcRect l="19282" t="12398" r="19288" b="38301"/>
          <a:stretch/>
        </p:blipFill>
        <p:spPr>
          <a:xfrm>
            <a:off x="2386988" y="3918088"/>
            <a:ext cx="3162000" cy="317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g3a476b61a9e_1_0" title="Imagen de WhatsApp 2025-09-01 a las 02.44.50_218a836e.jpg"/>
          <p:cNvPicPr preferRelativeResize="0"/>
          <p:nvPr/>
        </p:nvPicPr>
        <p:blipFill rotWithShape="1">
          <a:blip r:embed="rId5">
            <a:alphaModFix/>
          </a:blip>
          <a:srcRect t="13615" b="6855"/>
          <a:stretch/>
        </p:blipFill>
        <p:spPr>
          <a:xfrm>
            <a:off x="7946350" y="2124300"/>
            <a:ext cx="3162000" cy="326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g3a476b61a9e_1_0" title="WhatsApp Image 2025-09-01 at 02.48.28.jpeg"/>
          <p:cNvPicPr preferRelativeResize="0"/>
          <p:nvPr/>
        </p:nvPicPr>
        <p:blipFill rotWithShape="1">
          <a:blip r:embed="rId6">
            <a:alphaModFix/>
          </a:blip>
          <a:srcRect l="6444" t="16183" r="14284" b="30704"/>
          <a:stretch/>
        </p:blipFill>
        <p:spPr>
          <a:xfrm>
            <a:off x="7946350" y="6373850"/>
            <a:ext cx="3162000" cy="34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g3a476b61a9e_1_0"/>
          <p:cNvPicPr preferRelativeResize="0"/>
          <p:nvPr/>
        </p:nvPicPr>
        <p:blipFill rotWithShape="1">
          <a:blip r:embed="rId7">
            <a:alphaModFix/>
          </a:blip>
          <a:srcRect l="8874" t="24031" r="8882" b="16188"/>
          <a:stretch/>
        </p:blipFill>
        <p:spPr>
          <a:xfrm>
            <a:off x="13873600" y="4123075"/>
            <a:ext cx="3273300" cy="317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476b61a9e_1_148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Demostración de la solución</a:t>
            </a:r>
            <a:endParaRPr/>
          </a:p>
        </p:txBody>
      </p:sp>
      <p:pic>
        <p:nvPicPr>
          <p:cNvPr id="2" name="Demostración MAPI">
            <a:hlinkClick r:id="" action="ppaction://media"/>
            <a:extLst>
              <a:ext uri="{FF2B5EF4-FFF2-40B4-BE49-F238E27FC236}">
                <a16:creationId xmlns:a16="http://schemas.microsoft.com/office/drawing/2014/main" id="{EA71700E-6D47-F91E-860D-45225940C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449" y="1593709"/>
            <a:ext cx="14989202" cy="8431427"/>
          </a:xfrm>
          <a:prstGeom prst="rect">
            <a:avLst/>
          </a:prstGeom>
        </p:spPr>
      </p:pic>
      <p:pic>
        <p:nvPicPr>
          <p:cNvPr id="219" name="Google Shape;219;g3a476b61a9e_1_148" title="Alegr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0673" y="6402706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/>
              <a:t>Conclusión y Reflexión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Conclusiones y reflexiones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Para finalizar…</a:t>
            </a:r>
            <a:endParaRPr sz="3400"/>
          </a:p>
        </p:txBody>
      </p:sp>
      <p:pic>
        <p:nvPicPr>
          <p:cNvPr id="232" name="Google Shape;232;p7" title="Neutr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950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476b61a9e_1_16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Despedida</a:t>
            </a:r>
            <a:endParaRPr/>
          </a:p>
        </p:txBody>
      </p:sp>
      <p:sp>
        <p:nvSpPr>
          <p:cNvPr id="239" name="Google Shape;239;g3a476b61a9e_1_167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¡Muchas Gracias por su Atención a Todos!</a:t>
            </a:r>
            <a:endParaRPr sz="3400"/>
          </a:p>
        </p:txBody>
      </p:sp>
      <p:pic>
        <p:nvPicPr>
          <p:cNvPr id="240" name="Google Shape;240;g3a476b61a9e_1_167" title="Salud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950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/>
        </p:nvSpPr>
        <p:spPr>
          <a:xfrm>
            <a:off x="1974850" y="6950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i="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2584450" y="2106925"/>
            <a:ext cx="14935200" cy="7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Gallardo, R.(2023). Las preocupantes cifras de diabetes: Especialistas U. de Chile abordan el presente de esta enfermedad en el país.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https://uchile.cl/noticias/211178/las-preocupantes-cifras-de-diabetes-en-chile</a:t>
            </a:r>
            <a:endParaRPr u="sng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Drummond, C. Qué es Scrum y cómo empezar.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https://www.atlassian.com/es/agile/scrum</a:t>
            </a:r>
            <a:r>
              <a:rPr lang="es-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Castro, C. (2025) Diferencia entre costo y gasto: una clave para tomar mejores decisiones financieras.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5"/>
              </a:rPr>
              <a:t>https://mejoratusfinanzas.mx/finanzas-personales/diferencia-entre-costo-y-gasto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Linen, M., Ancalla, S. (2024) Utilidades 2024: Qué son, cómo se calcula el pago, qué empresas están obligadas y mucho más.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6"/>
              </a:rPr>
              <a:t>https://www.rsm.global/peru/es/news/utilidades-2024-que-son-como-se-calcula-el-pago-que-empresas-estan-obligadas-y-mucho-mas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Nielfa, J. (s.f) Cuánto Cuesta Crear una App en 2024: Guía y Presupuesto.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7"/>
              </a:rPr>
              <a:t>https://scoreapps.com/blog/cuanto-cuesta-crear-app/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Haas, B. (2024) Cuánto ganan los trabajadores "freelance" en Chile y Latinoamérica y en qué rubros cobran más.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8"/>
              </a:rPr>
              <a:t>https://www.biobiochile.cl/noticias/servicios/explicado/2024/03/27/cuanto-ganan-los-trabajadores-freelance-en-chile-y-latinoamerica-y-en-que-rubros-cobran-mas.shtml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MiSueldo.cl (2025) ¿Cuánto debo cobrar como Freelance?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9"/>
              </a:rPr>
              <a:t>https://www.misueldo.cl/cuanto-cobrar-como-freelance/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CEODATA. (2023). Descubre el Costo Promedio de Desarrollar una App Móvil en Chile: ¡Impulsa tu Negocio hacia el Futuro Digital!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10"/>
              </a:rPr>
              <a:t>https://ceodata.cl/descubre-el-costo-promedio-de-desarrollar-una-app-movil-en-chile-impulsa-tu-negocio-hacia-el-futuro-digital/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Gemini API. (Recuperado en 2025). Precios de la API de Gemini Developer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11"/>
              </a:rPr>
              <a:t>https://ai.google.dev/gemini-api/docs/pricing?hl=es-419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>
                <a:solidFill>
                  <a:schemeClr val="dk1"/>
                </a:solidFill>
              </a:rPr>
              <a:t>-</a:t>
            </a: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s-ES">
                <a:solidFill>
                  <a:schemeClr val="dk1"/>
                </a:solidFill>
              </a:rPr>
              <a:t>Google Cloud. (Recuperado en 2025). Gemini 2.5 Flash-Lite.</a:t>
            </a:r>
            <a:r>
              <a:rPr lang="es-ES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>
                <a:solidFill>
                  <a:schemeClr val="hlink"/>
                </a:solidFill>
                <a:hlinkClick r:id="rId12"/>
              </a:rPr>
              <a:t>https://docs.cloud.google.com/vertex-ai/generative-ai/docs/models/gemini/2-5-flash-lite?hl=es</a:t>
            </a:r>
            <a:endParaRPr sz="2200">
              <a:solidFill>
                <a:srgbClr val="24406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1974850" y="6950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i="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Contenidos a desarrollar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Contenidos a desarrollar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1212850" y="1939651"/>
            <a:ext cx="18745200" cy="6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Problemática o situación abordada.</a:t>
            </a:r>
            <a:endParaRPr sz="3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Calibri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Introducción al Proyecto M. A. P. I.</a:t>
            </a:r>
            <a:endParaRPr sz="34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Qué se espera de M. A. P. I (Objetivos del Proyecto)</a:t>
            </a:r>
            <a:endParaRPr sz="1200" dirty="0"/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Metodología Implementada.</a:t>
            </a:r>
            <a:endParaRPr sz="1200" dirty="0"/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Tiempo Asociado al Proyecto.</a:t>
            </a:r>
            <a:endParaRPr sz="1200" dirty="0"/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Costo total del Proyecto.</a:t>
            </a:r>
            <a:endParaRPr sz="1200" dirty="0"/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Solución Desarrollada (Explicación y demostración).</a:t>
            </a:r>
            <a:endParaRPr sz="1200" dirty="0"/>
          </a:p>
          <a:p>
            <a:pPr marL="342900" lvl="0" indent="-3302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Noto Sans Symbols"/>
              <a:buChar char="▪"/>
            </a:pPr>
            <a:r>
              <a:rPr lang="es-ES" sz="3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Conclusión y Reflexión.</a:t>
            </a:r>
            <a:endParaRPr sz="1200" dirty="0"/>
          </a:p>
        </p:txBody>
      </p:sp>
      <p:pic>
        <p:nvPicPr>
          <p:cNvPr id="103" name="Google Shape;103;p4" title="Señaland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8900" y="6949650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Problemática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1212850" y="2144075"/>
            <a:ext cx="17678400" cy="45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  <a:highlight>
                  <a:srgbClr val="FFFFFF"/>
                </a:highlight>
              </a:rPr>
              <a:t>Según un estudio desarrollado en la Universidad de Chile, se estima que el 14% de la población chilena posee algún tipo de diabetes. Los que son los factores clave para este suceso son el desarrollo de obesidad, el sobrepeso y el sedentarismo que cada vez afecta en gran medida al país ocupando de esta manera el segundo puesto en tener una estadística alta de sobrepeso y obesidad.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  <a:highlight>
                  <a:srgbClr val="FFFFFF"/>
                </a:highlight>
              </a:rPr>
              <a:t>Algunos de los factores determinantes para este suceso pueden ser el desarrollo de obesidad.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100">
                <a:solidFill>
                  <a:schemeClr val="dk1"/>
                </a:solidFill>
                <a:highlight>
                  <a:srgbClr val="FFFFFF"/>
                </a:highlight>
              </a:rPr>
              <a:t>Una de las situaciones recurrentes en los pacientes, es que tienden a dejar de lado el tratamiento generando de esta manera que no se pueda llegar al resultado positivo esperado. 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chemeClr val="dk1"/>
                </a:solidFill>
              </a:rPr>
              <a:t>La carencia de herramientas tecnológicas accesibles y efectivas impide que los pacientes realicen un seguimiento regular de su salud, incrementando así el riesgo de complicaciones graves.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12249"/>
          <a:stretch/>
        </p:blipFill>
        <p:spPr>
          <a:xfrm>
            <a:off x="11024975" y="6696275"/>
            <a:ext cx="4765950" cy="3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739" y="6696275"/>
            <a:ext cx="5109861" cy="39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220924209_0_0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Introducción</a:t>
            </a:r>
            <a:endParaRPr/>
          </a:p>
        </p:txBody>
      </p:sp>
      <p:sp>
        <p:nvSpPr>
          <p:cNvPr id="117" name="Google Shape;117;g3a220924209_0_0"/>
          <p:cNvSpPr txBox="1"/>
          <p:nvPr/>
        </p:nvSpPr>
        <p:spPr>
          <a:xfrm>
            <a:off x="1101850" y="2472275"/>
            <a:ext cx="17900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¿Qué significa M. A. P I?</a:t>
            </a:r>
            <a:endParaRPr sz="3200"/>
          </a:p>
        </p:txBody>
      </p:sp>
      <p:pic>
        <p:nvPicPr>
          <p:cNvPr id="118" name="Google Shape;118;g3a22092420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951" y="300777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220924209_0_5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Objetivos del proyecto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a220924209_0_5"/>
          <p:cNvSpPr txBox="1"/>
          <p:nvPr/>
        </p:nvSpPr>
        <p:spPr>
          <a:xfrm>
            <a:off x="1212850" y="2458325"/>
            <a:ext cx="17678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¿Qué se espera de M. A. P. I?</a:t>
            </a:r>
            <a:endParaRPr sz="3400"/>
          </a:p>
        </p:txBody>
      </p:sp>
      <p:pic>
        <p:nvPicPr>
          <p:cNvPr id="125" name="Google Shape;125;g3a22092420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678" y="3021725"/>
            <a:ext cx="38862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476b61a9e_1_86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Objetivo principal</a:t>
            </a:r>
            <a:endParaRPr/>
          </a:p>
        </p:txBody>
      </p:sp>
      <p:sp>
        <p:nvSpPr>
          <p:cNvPr id="132" name="Google Shape;132;g3a476b61a9e_1_86"/>
          <p:cNvSpPr txBox="1"/>
          <p:nvPr/>
        </p:nvSpPr>
        <p:spPr>
          <a:xfrm>
            <a:off x="2983000" y="3880475"/>
            <a:ext cx="14138100" cy="3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 </a:t>
            </a:r>
            <a:r>
              <a:rPr lang="es-ES" sz="2900">
                <a:solidFill>
                  <a:srgbClr val="000012"/>
                </a:solidFill>
                <a:latin typeface="Calibri"/>
                <a:ea typeface="Calibri"/>
                <a:cs typeface="Calibri"/>
                <a:sym typeface="Calibri"/>
              </a:rPr>
              <a:t>busca abordar esta problemática mediante una aplicación móvil innovadora. Esta herramienta permitirá a los pacientes monitorear su tratamiento y mantenerse en un contacto constante con el médico, a la vez tendrá a su compañero digital realizado con inteligencia artificial.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76b61a9e_1_97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500" cy="7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Objetivos específicos</a:t>
            </a:r>
            <a:endParaRPr/>
          </a:p>
        </p:txBody>
      </p:sp>
      <p:sp>
        <p:nvSpPr>
          <p:cNvPr id="139" name="Google Shape;139;g3a476b61a9e_1_97"/>
          <p:cNvSpPr txBox="1"/>
          <p:nvPr/>
        </p:nvSpPr>
        <p:spPr>
          <a:xfrm>
            <a:off x="3344200" y="3013625"/>
            <a:ext cx="13415700" cy="52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latin typeface="Calibri"/>
                <a:ea typeface="Calibri"/>
                <a:cs typeface="Calibri"/>
                <a:sym typeface="Calibri"/>
              </a:rPr>
              <a:t>✔ Complementar los hábitos de los pacientes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latin typeface="Calibri"/>
                <a:ea typeface="Calibri"/>
                <a:cs typeface="Calibri"/>
                <a:sym typeface="Calibri"/>
              </a:rPr>
              <a:t>✔ Monitoreo constante a la situación en la que se encuentre el paciente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latin typeface="Calibri"/>
                <a:ea typeface="Calibri"/>
                <a:cs typeface="Calibri"/>
                <a:sym typeface="Calibri"/>
              </a:rPr>
              <a:t>✔ Facilitar el contacto entre el médico y el paciente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latin typeface="Calibri"/>
                <a:ea typeface="Calibri"/>
                <a:cs typeface="Calibri"/>
                <a:sym typeface="Calibri"/>
              </a:rPr>
              <a:t>✔ Garantizar confidencialidad en la información de los pacientes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>
                <a:latin typeface="Calibri"/>
                <a:ea typeface="Calibri"/>
                <a:cs typeface="Calibri"/>
                <a:sym typeface="Calibri"/>
              </a:rPr>
              <a:t>✔ Facilitar el acceso a herramientas tecnológicas para la prevención de enfermedades.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806</Words>
  <Application>Microsoft Office PowerPoint</Application>
  <PresentationFormat>Personalizado</PresentationFormat>
  <Paragraphs>78</Paragraphs>
  <Slides>25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Noto Sans Symbols</vt:lpstr>
      <vt:lpstr>Times New Roman</vt:lpstr>
      <vt:lpstr>Office Theme</vt:lpstr>
      <vt:lpstr>Presentación Etapa 3 Proyecto Capstone</vt:lpstr>
      <vt:lpstr>Integrantes Equipo de Trabajo​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 y Reflexión</vt:lpstr>
      <vt:lpstr>Conclusiones y reflexiones</vt:lpstr>
      <vt:lpstr>Despedida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Lionel  Pizarro Melo</dc:creator>
  <cp:lastModifiedBy>LUCAS . SANCHEZ FERNANDEZ</cp:lastModifiedBy>
  <cp:revision>2</cp:revision>
  <dcterms:created xsi:type="dcterms:W3CDTF">2022-07-20T19:15:37Z</dcterms:created>
  <dcterms:modified xsi:type="dcterms:W3CDTF">2025-11-17T18:47:25Z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0x010100AF28BDBD65D93F4BA99B6439AFEA320E</vt:lpwstr>
  </property>
</Properties>
</file>